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61FE82F-B85A-7B45-B85E-61E779F1AA5A}" type="datetimeFigureOut">
              <a:rPr lang="nl-NL" smtClean="0"/>
              <a:t>12-10-15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E63E908-881C-4746-841A-9A739EEADCE7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8505"/>
            <a:ext cx="7924800" cy="1143000"/>
          </a:xfrm>
        </p:spPr>
        <p:txBody>
          <a:bodyPr/>
          <a:lstStyle/>
          <a:p>
            <a:r>
              <a:rPr lang="nl-NL" u="sng" dirty="0" smtClean="0">
                <a:solidFill>
                  <a:srgbClr val="DC9E1F"/>
                </a:solidFill>
              </a:rPr>
              <a:t>LES 3: DE GOTIEK  </a:t>
            </a:r>
            <a:r>
              <a:rPr lang="nl-NL" u="sng" cap="none" dirty="0" smtClean="0">
                <a:solidFill>
                  <a:srgbClr val="DC9E1F"/>
                </a:solidFill>
              </a:rPr>
              <a:t>(ca. 1140-1450 n.C.)</a:t>
            </a:r>
            <a:r>
              <a:rPr lang="nl-NL" cap="none" dirty="0" smtClean="0">
                <a:solidFill>
                  <a:srgbClr val="DC9E1F"/>
                </a:solidFill>
              </a:rPr>
              <a:t> </a:t>
            </a:r>
            <a:r>
              <a:rPr lang="nl-NL" u="sng" cap="none" dirty="0" smtClean="0">
                <a:solidFill>
                  <a:srgbClr val="DC9E1F"/>
                </a:solidFill>
              </a:rPr>
              <a:t/>
            </a:r>
            <a:br>
              <a:rPr lang="nl-NL" u="sng" cap="none" dirty="0" smtClean="0">
                <a:solidFill>
                  <a:srgbClr val="DC9E1F"/>
                </a:solidFill>
              </a:rPr>
            </a:br>
            <a:r>
              <a:rPr lang="nl-NL" sz="1200" dirty="0" smtClean="0">
                <a:solidFill>
                  <a:srgbClr val="DC9E1F"/>
                </a:solidFill>
              </a:rPr>
              <a:t>HOOFDSTUK 2: pag. 25, 26 (paars), 28,29, 30, 31, 32, 33, 36, 37, 40 en 41 (bouwkunst)</a:t>
            </a:r>
            <a:endParaRPr lang="nl-NL" sz="1200" dirty="0">
              <a:solidFill>
                <a:srgbClr val="DC9E1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167419" y="1600200"/>
            <a:ext cx="4790314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 dirty="0" smtClean="0">
              <a:solidFill>
                <a:srgbClr val="ECC577"/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rgbClr val="ECC577"/>
                </a:solidFill>
              </a:rPr>
              <a:t>	</a:t>
            </a:r>
            <a:endParaRPr lang="nl-NL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5216" r="16971"/>
          <a:stretch/>
        </p:blipFill>
        <p:spPr>
          <a:xfrm>
            <a:off x="761249" y="1467494"/>
            <a:ext cx="3560820" cy="4410537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723545" y="1600200"/>
            <a:ext cx="3810855" cy="452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b="1" i="1" u="sng" dirty="0">
                <a:solidFill>
                  <a:srgbClr val="DC9E1F"/>
                </a:solidFill>
              </a:rPr>
              <a:t>1.ALGEMEEN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1.1. Gotisch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1.2. Nieuwe kloosterorden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1.3. Begin van de gotiek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 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u="sng" dirty="0">
                <a:solidFill>
                  <a:srgbClr val="DC9E1F"/>
                </a:solidFill>
              </a:rPr>
              <a:t>2.BOUWKUNST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2.1. Kerken te klein!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2.2. Grotere vensters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2.3. De drang tot meer licht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2.4. De spitsboog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2.5. De luchtboog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2.6. Vroeg gotiek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2.7. Hoogtepunt van de gotiek (1210-1350)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2.8. Late gotiek (1450-1550)</a:t>
            </a:r>
            <a:endParaRPr lang="nl-NL" sz="1200" b="1" dirty="0">
              <a:solidFill>
                <a:srgbClr val="DC9E1F"/>
              </a:solidFill>
            </a:endParaRPr>
          </a:p>
          <a:p>
            <a:r>
              <a:rPr lang="nl-NL" sz="1200" dirty="0">
                <a:solidFill>
                  <a:srgbClr val="DC9E1F"/>
                </a:solidFill>
              </a:rPr>
              <a:t> </a:t>
            </a:r>
          </a:p>
          <a:p>
            <a:r>
              <a:rPr lang="nl-NL" sz="1200" b="1" i="1" u="sng" dirty="0">
                <a:solidFill>
                  <a:srgbClr val="DC9E1F"/>
                </a:solidFill>
              </a:rPr>
              <a:t>3. BEELDHOUWKUNST IN DE GOTIEK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i="1" dirty="0">
                <a:solidFill>
                  <a:srgbClr val="DC9E1F"/>
                </a:solidFill>
              </a:rPr>
              <a:t>	</a:t>
            </a:r>
            <a:r>
              <a:rPr lang="nl-NL" sz="1200" b="1" dirty="0">
                <a:solidFill>
                  <a:srgbClr val="DC9E1F"/>
                </a:solidFill>
              </a:rPr>
              <a:t>3.1. </a:t>
            </a:r>
            <a:r>
              <a:rPr lang="nl-NL" sz="1200" b="1" dirty="0" err="1">
                <a:solidFill>
                  <a:srgbClr val="DC9E1F"/>
                </a:solidFill>
              </a:rPr>
              <a:t>Statue</a:t>
            </a:r>
            <a:r>
              <a:rPr lang="nl-NL" sz="1200" b="1" dirty="0">
                <a:solidFill>
                  <a:srgbClr val="DC9E1F"/>
                </a:solidFill>
              </a:rPr>
              <a:t>-colonnes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dirty="0">
                <a:solidFill>
                  <a:srgbClr val="DC9E1F"/>
                </a:solidFill>
              </a:rPr>
              <a:t>3.2. kenmerken </a:t>
            </a:r>
            <a:r>
              <a:rPr lang="nl-NL" sz="1200" b="1" dirty="0" err="1">
                <a:solidFill>
                  <a:srgbClr val="DC9E1F"/>
                </a:solidFill>
              </a:rPr>
              <a:t>statue</a:t>
            </a:r>
            <a:r>
              <a:rPr lang="nl-NL" sz="1200" b="1" dirty="0">
                <a:solidFill>
                  <a:srgbClr val="DC9E1F"/>
                </a:solidFill>
              </a:rPr>
              <a:t>-colonnes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dirty="0">
                <a:solidFill>
                  <a:srgbClr val="DC9E1F"/>
                </a:solidFill>
              </a:rPr>
              <a:t> 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i="1" u="sng" dirty="0">
                <a:solidFill>
                  <a:srgbClr val="DC9E1F"/>
                </a:solidFill>
              </a:rPr>
              <a:t>4. VERFSCHILDERKUNST IN DE GOTIEK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dirty="0">
                <a:solidFill>
                  <a:srgbClr val="DC9E1F"/>
                </a:solidFill>
              </a:rPr>
              <a:t>4.1.Geen historische weergave! 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dirty="0">
                <a:solidFill>
                  <a:srgbClr val="DC9E1F"/>
                </a:solidFill>
              </a:rPr>
              <a:t>4.2. Kenmerken internationale stijl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dirty="0">
                <a:solidFill>
                  <a:srgbClr val="DC9E1F"/>
                </a:solidFill>
              </a:rPr>
              <a:t>4.3. Overgang van fresco’s schilderen naar olieverf</a:t>
            </a:r>
            <a:endParaRPr lang="nl-NL" sz="1200" dirty="0">
              <a:solidFill>
                <a:srgbClr val="DC9E1F"/>
              </a:solidFill>
            </a:endParaRPr>
          </a:p>
          <a:p>
            <a:r>
              <a:rPr lang="nl-NL" sz="1200" b="1" dirty="0">
                <a:solidFill>
                  <a:srgbClr val="DC9E1F"/>
                </a:solidFill>
              </a:rPr>
              <a:t> </a:t>
            </a:r>
            <a:endParaRPr lang="nl-NL" sz="1200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6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Grotere vensters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6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Grotere vensters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8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drang tot meer licht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8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drang tot meer licht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4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2.4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spitsboog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2.4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spitsboog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7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2.5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luchtboog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73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2.5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De luchtboog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7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2.6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Vroege gotiek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78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2.6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Vroege gotiek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6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1.1.  </a:t>
            </a:r>
            <a:r>
              <a:rPr lang="nl-NL" sz="2000" cap="none" dirty="0" smtClean="0">
                <a:solidFill>
                  <a:srgbClr val="DC9E1F"/>
                </a:solidFill>
              </a:rPr>
              <a:t>Gotisch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42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2.7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Hoogtepunt van de gotiek 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60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2.7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Hoogtepunt van de gotiek 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87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2.8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Late gotiek 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87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2.8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Late gotiek 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60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3</a:t>
            </a:r>
            <a:r>
              <a:rPr lang="nl-NL" dirty="0" smtClean="0">
                <a:solidFill>
                  <a:srgbClr val="DC9E1F"/>
                </a:solidFill>
              </a:rPr>
              <a:t>. Beeldhouwkunst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3.1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err="1" smtClean="0">
                <a:solidFill>
                  <a:srgbClr val="DC9E1F"/>
                </a:solidFill>
              </a:rPr>
              <a:t>Statue</a:t>
            </a:r>
            <a:r>
              <a:rPr lang="nl-NL" sz="2000" cap="none" dirty="0" smtClean="0">
                <a:solidFill>
                  <a:srgbClr val="DC9E1F"/>
                </a:solidFill>
              </a:rPr>
              <a:t>-colonnes 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60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3</a:t>
            </a:r>
            <a:r>
              <a:rPr lang="nl-NL" dirty="0" smtClean="0">
                <a:solidFill>
                  <a:srgbClr val="DC9E1F"/>
                </a:solidFill>
              </a:rPr>
              <a:t>. Beeldhouwkunst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3.1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err="1" smtClean="0">
                <a:solidFill>
                  <a:srgbClr val="DC9E1F"/>
                </a:solidFill>
              </a:rPr>
              <a:t>Statue</a:t>
            </a:r>
            <a:r>
              <a:rPr lang="nl-NL" sz="2000" cap="none" dirty="0" smtClean="0">
                <a:solidFill>
                  <a:srgbClr val="DC9E1F"/>
                </a:solidFill>
              </a:rPr>
              <a:t>-colonnes 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3</a:t>
            </a:r>
            <a:r>
              <a:rPr lang="nl-NL" dirty="0" smtClean="0">
                <a:solidFill>
                  <a:srgbClr val="DC9E1F"/>
                </a:solidFill>
              </a:rPr>
              <a:t>. Beeldhouwkunst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3.2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Kenmerken </a:t>
            </a:r>
            <a:r>
              <a:rPr lang="nl-NL" sz="2000" cap="none" dirty="0" err="1" smtClean="0">
                <a:solidFill>
                  <a:srgbClr val="DC9E1F"/>
                </a:solidFill>
              </a:rPr>
              <a:t>s</a:t>
            </a:r>
            <a:r>
              <a:rPr lang="nl-NL" sz="2000" cap="none" dirty="0" err="1" smtClean="0">
                <a:solidFill>
                  <a:srgbClr val="DC9E1F"/>
                </a:solidFill>
              </a:rPr>
              <a:t>tatue</a:t>
            </a:r>
            <a:r>
              <a:rPr lang="nl-NL" sz="2000" cap="none" dirty="0" smtClean="0">
                <a:solidFill>
                  <a:srgbClr val="DC9E1F"/>
                </a:solidFill>
              </a:rPr>
              <a:t>-colonnes 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3</a:t>
            </a:r>
            <a:r>
              <a:rPr lang="nl-NL" dirty="0" smtClean="0">
                <a:solidFill>
                  <a:srgbClr val="DC9E1F"/>
                </a:solidFill>
              </a:rPr>
              <a:t>. Beeldhouwkunst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3.2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Kenmerken </a:t>
            </a:r>
            <a:r>
              <a:rPr lang="nl-NL" sz="2000" cap="none" dirty="0" err="1" smtClean="0">
                <a:solidFill>
                  <a:srgbClr val="DC9E1F"/>
                </a:solidFill>
              </a:rPr>
              <a:t>s</a:t>
            </a:r>
            <a:r>
              <a:rPr lang="nl-NL" sz="2000" cap="none" dirty="0" err="1" smtClean="0">
                <a:solidFill>
                  <a:srgbClr val="DC9E1F"/>
                </a:solidFill>
              </a:rPr>
              <a:t>tatue</a:t>
            </a:r>
            <a:r>
              <a:rPr lang="nl-NL" sz="2000" cap="none" dirty="0" smtClean="0">
                <a:solidFill>
                  <a:srgbClr val="DC9E1F"/>
                </a:solidFill>
              </a:rPr>
              <a:t>-colonnes 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6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4.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Geen historische weergave </a:t>
            </a:r>
            <a:r>
              <a:rPr lang="nl-NL" sz="2000" cap="none" dirty="0" smtClean="0">
                <a:solidFill>
                  <a:srgbClr val="DC9E1F"/>
                </a:solidFill>
              </a:rPr>
              <a:t>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6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4</a:t>
            </a:r>
            <a:r>
              <a:rPr lang="nl-NL" dirty="0" smtClean="0">
                <a:solidFill>
                  <a:srgbClr val="DC9E1F"/>
                </a:solidFill>
              </a:rPr>
              <a:t>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Geen historische weergave </a:t>
            </a:r>
            <a:r>
              <a:rPr lang="nl-NL" sz="2000" cap="none" dirty="0" smtClean="0">
                <a:solidFill>
                  <a:srgbClr val="DC9E1F"/>
                </a:solidFill>
              </a:rPr>
              <a:t>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1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 </a:t>
            </a:r>
            <a:r>
              <a:rPr lang="nl-NL" sz="2000" dirty="0" smtClean="0">
                <a:solidFill>
                  <a:srgbClr val="DC9E1F"/>
                </a:solidFill>
              </a:rPr>
              <a:t>1. </a:t>
            </a:r>
            <a:r>
              <a:rPr lang="nl-NL" sz="2000" cap="none" dirty="0" smtClean="0">
                <a:solidFill>
                  <a:srgbClr val="DC9E1F"/>
                </a:solidFill>
              </a:rPr>
              <a:t>Gotisch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5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4</a:t>
            </a:r>
            <a:r>
              <a:rPr lang="nl-NL" dirty="0" smtClean="0">
                <a:solidFill>
                  <a:srgbClr val="DC9E1F"/>
                </a:solidFill>
              </a:rPr>
              <a:t>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Kenmerken internationale stijl </a:t>
            </a:r>
            <a:r>
              <a:rPr lang="nl-NL" sz="2000" cap="none" dirty="0" smtClean="0">
                <a:solidFill>
                  <a:srgbClr val="DC9E1F"/>
                </a:solidFill>
              </a:rPr>
              <a:t>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16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4</a:t>
            </a:r>
            <a:r>
              <a:rPr lang="nl-NL" dirty="0" smtClean="0">
                <a:solidFill>
                  <a:srgbClr val="DC9E1F"/>
                </a:solidFill>
              </a:rPr>
              <a:t>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.2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Kenmerken internationale stijl </a:t>
            </a:r>
            <a:r>
              <a:rPr lang="nl-NL" sz="2000" cap="none" dirty="0" smtClean="0">
                <a:solidFill>
                  <a:srgbClr val="DC9E1F"/>
                </a:solidFill>
              </a:rPr>
              <a:t>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3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4</a:t>
            </a:r>
            <a:r>
              <a:rPr lang="nl-NL" dirty="0" smtClean="0">
                <a:solidFill>
                  <a:srgbClr val="DC9E1F"/>
                </a:solidFill>
              </a:rPr>
              <a:t>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Overgang naar olieverf </a:t>
            </a:r>
            <a:r>
              <a:rPr lang="nl-NL" sz="2000" cap="none" dirty="0" smtClean="0">
                <a:solidFill>
                  <a:srgbClr val="DC9E1F"/>
                </a:solidFill>
              </a:rPr>
              <a:t>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3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4</a:t>
            </a:r>
            <a:r>
              <a:rPr lang="nl-NL" dirty="0" smtClean="0">
                <a:solidFill>
                  <a:srgbClr val="DC9E1F"/>
                </a:solidFill>
              </a:rPr>
              <a:t>. Schilderkunst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Overgang naar olieverf </a:t>
            </a:r>
            <a:r>
              <a:rPr lang="nl-NL" sz="2000" cap="none" dirty="0" smtClean="0">
                <a:solidFill>
                  <a:srgbClr val="DC9E1F"/>
                </a:solidFill>
              </a:rPr>
              <a:t>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18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5</a:t>
            </a:r>
            <a:r>
              <a:rPr lang="nl-NL" dirty="0" smtClean="0">
                <a:solidFill>
                  <a:srgbClr val="DC9E1F"/>
                </a:solidFill>
              </a:rPr>
              <a:t>. OVERIGE 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Glas in lood </a:t>
            </a:r>
            <a:r>
              <a:rPr lang="nl-NL" sz="2000" cap="none" dirty="0" smtClean="0">
                <a:solidFill>
                  <a:srgbClr val="DC9E1F"/>
                </a:solidFill>
              </a:rPr>
              <a:t>(1)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18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5</a:t>
            </a:r>
            <a:r>
              <a:rPr lang="nl-NL" dirty="0" smtClean="0">
                <a:solidFill>
                  <a:srgbClr val="DC9E1F"/>
                </a:solidFill>
              </a:rPr>
              <a:t>. OVERIGE kunst</a:t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4</a:t>
            </a:r>
            <a:r>
              <a:rPr lang="nl-NL" sz="2000" dirty="0" smtClean="0">
                <a:solidFill>
                  <a:srgbClr val="DC9E1F"/>
                </a:solidFill>
              </a:rPr>
              <a:t>.3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Glas in lood </a:t>
            </a:r>
            <a:r>
              <a:rPr lang="nl-NL" sz="2000" cap="none" dirty="0" smtClean="0">
                <a:solidFill>
                  <a:srgbClr val="DC9E1F"/>
                </a:solidFill>
              </a:rPr>
              <a:t>(2)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1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1.2.  </a:t>
            </a:r>
            <a:r>
              <a:rPr lang="nl-NL" sz="2000" cap="none" dirty="0" smtClean="0">
                <a:solidFill>
                  <a:srgbClr val="DC9E1F"/>
                </a:solidFill>
              </a:rPr>
              <a:t>Nieuwe kloosterorden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1.2.  </a:t>
            </a:r>
            <a:r>
              <a:rPr lang="nl-NL" sz="2000" cap="none" dirty="0" smtClean="0">
                <a:solidFill>
                  <a:srgbClr val="DC9E1F"/>
                </a:solidFill>
              </a:rPr>
              <a:t>Nieuwe kloosterorden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0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1.3.  </a:t>
            </a:r>
            <a:r>
              <a:rPr lang="nl-NL" sz="2000" cap="none" dirty="0" smtClean="0">
                <a:solidFill>
                  <a:srgbClr val="DC9E1F"/>
                </a:solidFill>
              </a:rPr>
              <a:t>Begin van de gotiek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0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 smtClean="0">
                <a:solidFill>
                  <a:srgbClr val="DC9E1F"/>
                </a:solidFill>
              </a:rPr>
              <a:t>1. ALGEMEEN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1.3.  </a:t>
            </a:r>
            <a:r>
              <a:rPr lang="nl-NL" sz="2000" cap="none" dirty="0" smtClean="0">
                <a:solidFill>
                  <a:srgbClr val="DC9E1F"/>
                </a:solidFill>
              </a:rPr>
              <a:t>Begin van de gotiek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1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Kerken te klein (</a:t>
            </a:r>
            <a:r>
              <a:rPr lang="nl-NL" sz="2000" cap="none" dirty="0" smtClean="0">
                <a:solidFill>
                  <a:srgbClr val="DC9E1F"/>
                </a:solidFill>
              </a:rPr>
              <a:t>1)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1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dirty="0">
                <a:solidFill>
                  <a:srgbClr val="DC9E1F"/>
                </a:solidFill>
              </a:rPr>
              <a:t>2</a:t>
            </a:r>
            <a:r>
              <a:rPr lang="nl-NL" dirty="0" smtClean="0">
                <a:solidFill>
                  <a:srgbClr val="DC9E1F"/>
                </a:solidFill>
              </a:rPr>
              <a:t>. BOUWKUNST</a:t>
            </a:r>
            <a:r>
              <a:rPr lang="nl-NL" dirty="0" smtClean="0">
                <a:solidFill>
                  <a:srgbClr val="DC9E1F"/>
                </a:solidFill>
              </a:rPr>
              <a:t/>
            </a:r>
            <a:br>
              <a:rPr lang="nl-NL" dirty="0" smtClean="0">
                <a:solidFill>
                  <a:srgbClr val="DC9E1F"/>
                </a:solidFill>
              </a:rPr>
            </a:br>
            <a:r>
              <a:rPr lang="nl-NL" sz="2000" dirty="0" smtClean="0">
                <a:solidFill>
                  <a:srgbClr val="DC9E1F"/>
                </a:solidFill>
              </a:rPr>
              <a:t>2.1</a:t>
            </a:r>
            <a:r>
              <a:rPr lang="nl-NL" sz="2000" dirty="0" smtClean="0">
                <a:solidFill>
                  <a:srgbClr val="DC9E1F"/>
                </a:solidFill>
              </a:rPr>
              <a:t>.  </a:t>
            </a:r>
            <a:r>
              <a:rPr lang="nl-NL" sz="2000" cap="none" dirty="0" smtClean="0">
                <a:solidFill>
                  <a:srgbClr val="DC9E1F"/>
                </a:solidFill>
              </a:rPr>
              <a:t>Kerken te klein (</a:t>
            </a:r>
            <a:r>
              <a:rPr lang="nl-NL" sz="2000" cap="none" dirty="0">
                <a:solidFill>
                  <a:srgbClr val="DC9E1F"/>
                </a:solidFill>
              </a:rPr>
              <a:t>2</a:t>
            </a:r>
            <a:r>
              <a:rPr lang="nl-NL" sz="2000" cap="none" dirty="0" smtClean="0">
                <a:solidFill>
                  <a:srgbClr val="DC9E1F"/>
                </a:solidFill>
              </a:rPr>
              <a:t>)</a:t>
            </a:r>
            <a:endParaRPr lang="nl-NL" cap="none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6127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3093</TotalTime>
  <Words>134</Words>
  <Application>Microsoft Macintosh PowerPoint</Application>
  <PresentationFormat>Diavoorstelling (4:3)</PresentationFormat>
  <Paragraphs>61</Paragraphs>
  <Slides>35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6" baseType="lpstr">
      <vt:lpstr>Horizon</vt:lpstr>
      <vt:lpstr>LES 3: DE GOTIEK  (ca. 1140-1450 n.C.)  HOOFDSTUK 2: pag. 25, 26 (paars), 28,29, 30, 31, 32, 33, 36, 37, 40 en 41 (bouwkunst)</vt:lpstr>
      <vt:lpstr>1. ALGEMEEN 1.1.  Gotisch (1)</vt:lpstr>
      <vt:lpstr>1. ALGEMEEN 1. 1. Gotisch (2)</vt:lpstr>
      <vt:lpstr>1. ALGEMEEN 1.2.  Nieuwe kloosterorden (1)</vt:lpstr>
      <vt:lpstr>1. ALGEMEEN 1.2.  Nieuwe kloosterorden (2)</vt:lpstr>
      <vt:lpstr>1. ALGEMEEN 1.3.  Begin van de gotiek (1)</vt:lpstr>
      <vt:lpstr>1. ALGEMEEN 1.3.  Begin van de gotiek (2)</vt:lpstr>
      <vt:lpstr>2. BOUWKUNST 2.1.  Kerken te klein (1)</vt:lpstr>
      <vt:lpstr>2. BOUWKUNST 2.1.  Kerken te klein (2)</vt:lpstr>
      <vt:lpstr>2. BOUWKUNST 2.2.  Grotere vensters (1)</vt:lpstr>
      <vt:lpstr>2. BOUWKUNST 2.2.  Grotere vensters (2)</vt:lpstr>
      <vt:lpstr>2. BOUWKUNST 2.3.  De drang tot meer licht (1)</vt:lpstr>
      <vt:lpstr>2. BOUWKUNST 2.3.  De drang tot meer licht (2)</vt:lpstr>
      <vt:lpstr>2. BOUWKUNST 2.4.  De spitsboog (1)</vt:lpstr>
      <vt:lpstr>2. BOUWKUNST 2.4.  De spitsboog (2)</vt:lpstr>
      <vt:lpstr>2. BOUWKUNST 2.5.  De luchtboog (1)</vt:lpstr>
      <vt:lpstr>2. BOUWKUNST 2.5.  De luchtboog (2)</vt:lpstr>
      <vt:lpstr>2. BOUWKUNST 2.6.  Vroege gotiek (2)</vt:lpstr>
      <vt:lpstr>2. BOUWKUNST 2.6.  Vroege gotiek (1)</vt:lpstr>
      <vt:lpstr>2. BOUWKUNST 2.7.  Hoogtepunt van de gotiek (1)</vt:lpstr>
      <vt:lpstr>2. BOUWKUNST 2.7.  Hoogtepunt van de gotiek (2)</vt:lpstr>
      <vt:lpstr>2. BOUWKUNST 2.8.  Late gotiek (1)</vt:lpstr>
      <vt:lpstr>2. BOUWKUNST 2.8.  Late gotiek (2)</vt:lpstr>
      <vt:lpstr>3. Beeldhouwkunst 3.1.  Statue-colonnes (1)</vt:lpstr>
      <vt:lpstr>3. Beeldhouwkunst 3.1.  Statue-colonnes (2)</vt:lpstr>
      <vt:lpstr>3. Beeldhouwkunst 3.2.  Kenmerken statue-colonnes (1)</vt:lpstr>
      <vt:lpstr>3. Beeldhouwkunst 3.2.  Kenmerken statue-colonnes (2)</vt:lpstr>
      <vt:lpstr>4. Schilderkunst 4.1.  Geen historische weergave (1)</vt:lpstr>
      <vt:lpstr>4. Schilderkunst 4.1.  Geen historische weergave (2)</vt:lpstr>
      <vt:lpstr>4. Schilderkunst 4.2.  Kenmerken internationale stijl (1)</vt:lpstr>
      <vt:lpstr>4. Schilderkunst 4.2.  Kenmerken internationale stijl (2)</vt:lpstr>
      <vt:lpstr>4. Schilderkunst 4.3.  Overgang naar olieverf (1)</vt:lpstr>
      <vt:lpstr>4. Schilderkunst 4.3.  Overgang naar olieverf (2)</vt:lpstr>
      <vt:lpstr>5. OVERIGE kunst 4.3.  Glas in lood (1)</vt:lpstr>
      <vt:lpstr>5. OVERIGE kunst 4.3.  Glas in lood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3: GOTIEK HOOFDSTUK 2: ……………</dc:title>
  <dc:creator>Gebruiker</dc:creator>
  <cp:lastModifiedBy>Gebruiker</cp:lastModifiedBy>
  <cp:revision>14</cp:revision>
  <dcterms:created xsi:type="dcterms:W3CDTF">2015-10-09T10:09:17Z</dcterms:created>
  <dcterms:modified xsi:type="dcterms:W3CDTF">2015-10-12T10:36:49Z</dcterms:modified>
</cp:coreProperties>
</file>